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7" r:id="rId2"/>
    <p:sldId id="259" r:id="rId3"/>
    <p:sldId id="266" r:id="rId4"/>
    <p:sldId id="261" r:id="rId5"/>
    <p:sldId id="267" r:id="rId6"/>
    <p:sldId id="263" r:id="rId7"/>
    <p:sldId id="264" r:id="rId8"/>
    <p:sldId id="265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025" autoAdjust="0"/>
    <p:restoredTop sz="94660"/>
  </p:normalViewPr>
  <p:slideViewPr>
    <p:cSldViewPr snapToGrid="0" showGuides="1">
      <p:cViewPr varScale="1">
        <p:scale>
          <a:sx n="119" d="100"/>
          <a:sy n="119" d="100"/>
        </p:scale>
        <p:origin x="96" y="24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CC7290D-A831-45CF-B895-8CE3AF6F06CD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E16F1B5-3467-4F5D-A086-88F98B1CE2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20414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41046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80313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39370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8027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76755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93901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70808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19012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46244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20745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6120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2A9999-AC08-4914-9BEB-1FC3332B085A}" type="datetimeFigureOut">
              <a:rPr lang="en-US" smtClean="0"/>
              <a:t>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4A6658-265C-4ADD-BF87-9E79186DB1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11075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Scientific Notation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77438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Scientific Notation</a:t>
            </a:r>
            <a:endParaRPr lang="en-US" dirty="0"/>
          </a:p>
        </p:txBody>
      </p:sp>
      <mc:AlternateContent xmlns:mc="http://schemas.openxmlformats.org/markup-compatibility/2006" xmlns:a14="http://schemas.microsoft.com/office/drawing/2010/main">
        <mc:Choice Requires="a14">
          <p:sp>
            <p:nvSpPr>
              <p:cNvPr id="3" name="Content Placeholder 2"/>
              <p:cNvSpPr>
                <a:spLocks noGrp="1"/>
              </p:cNvSpPr>
              <p:nvPr>
                <p:ph idx="1"/>
              </p:nvPr>
            </p:nvSpPr>
            <p:spPr/>
            <p:txBody>
              <a:bodyPr>
                <a:normAutofit/>
              </a:bodyPr>
              <a:lstStyle/>
              <a:p>
                <a:r>
                  <a:rPr lang="en-US" dirty="0" smtClean="0"/>
                  <a:t>What is it?</a:t>
                </a:r>
              </a:p>
              <a:p>
                <a:r>
                  <a:rPr lang="en-US" dirty="0" smtClean="0"/>
                  <a:t>Examples: </a:t>
                </a:r>
                <a:endParaRPr lang="en-US" b="0" i="1" dirty="0" smtClean="0">
                  <a:latin typeface="Cambria Math" panose="02040503050406030204" pitchFamily="18" charset="0"/>
                </a:endParaRPr>
              </a:p>
              <a:p>
                <a:pPr lvl="1"/>
                <a14:m>
                  <m:oMath xmlns:m="http://schemas.openxmlformats.org/officeDocument/2006/math">
                    <m:r>
                      <a:rPr lang="en-US" b="0" i="1" smtClean="0">
                        <a:latin typeface="Cambria Math" panose="02040503050406030204" pitchFamily="18" charset="0"/>
                      </a:rPr>
                      <m:t>7∗</m:t>
                    </m:r>
                    <m:sSup>
                      <m:sSupPr>
                        <m:ctrlPr>
                          <a:rPr lang="en-US" b="0" i="1" smtClean="0">
                            <a:latin typeface="Cambria Math" panose="02040503050406030204" pitchFamily="18" charset="0"/>
                          </a:rPr>
                        </m:ctrlPr>
                      </m:sSupPr>
                      <m:e>
                        <m:r>
                          <a:rPr lang="en-US" b="0" i="1" smtClean="0">
                            <a:latin typeface="Cambria Math" panose="02040503050406030204" pitchFamily="18" charset="0"/>
                          </a:rPr>
                          <m:t>10</m:t>
                        </m:r>
                      </m:e>
                      <m:sup>
                        <m:r>
                          <a:rPr lang="en-US" b="0" i="1" smtClean="0">
                            <a:latin typeface="Cambria Math" panose="02040503050406030204" pitchFamily="18" charset="0"/>
                          </a:rPr>
                          <m:t>2</m:t>
                        </m:r>
                      </m:sup>
                    </m:sSup>
                  </m:oMath>
                </a14:m>
                <a:endParaRPr lang="en-US" b="0" i="1" dirty="0" smtClean="0">
                  <a:latin typeface="Cambria Math" panose="02040503050406030204" pitchFamily="18" charset="0"/>
                </a:endParaRPr>
              </a:p>
              <a:p>
                <a:pPr lvl="1"/>
                <a14:m>
                  <m:oMath xmlns:m="http://schemas.openxmlformats.org/officeDocument/2006/math">
                    <m:r>
                      <a:rPr lang="en-US" b="0" i="1" smtClean="0">
                        <a:latin typeface="Cambria Math" panose="02040503050406030204" pitchFamily="18" charset="0"/>
                      </a:rPr>
                      <m:t>4.9∗</m:t>
                    </m:r>
                    <m:sSup>
                      <m:sSupPr>
                        <m:ctrlPr>
                          <a:rPr lang="en-US" b="0" i="1" smtClean="0">
                            <a:latin typeface="Cambria Math" panose="02040503050406030204" pitchFamily="18" charset="0"/>
                          </a:rPr>
                        </m:ctrlPr>
                      </m:sSupPr>
                      <m:e>
                        <m:r>
                          <a:rPr lang="en-US" b="0" i="1" smtClean="0">
                            <a:latin typeface="Cambria Math" panose="02040503050406030204" pitchFamily="18" charset="0"/>
                          </a:rPr>
                          <m:t>10</m:t>
                        </m:r>
                      </m:e>
                      <m:sup>
                        <m:r>
                          <a:rPr lang="en-US" b="0" i="1" smtClean="0">
                            <a:latin typeface="Cambria Math" panose="02040503050406030204" pitchFamily="18" charset="0"/>
                          </a:rPr>
                          <m:t>9</m:t>
                        </m:r>
                      </m:sup>
                    </m:sSup>
                  </m:oMath>
                </a14:m>
                <a:endParaRPr lang="en-US" dirty="0"/>
              </a:p>
              <a:p>
                <a:r>
                  <a:rPr lang="en-US" dirty="0" smtClean="0"/>
                  <a:t>Why do we use it?</a:t>
                </a:r>
              </a:p>
              <a:p>
                <a:pPr lvl="1"/>
                <a:r>
                  <a:rPr lang="en-US" dirty="0" smtClean="0"/>
                  <a:t>Method of expressing very large or very small numbers</a:t>
                </a:r>
              </a:p>
            </p:txBody>
          </p:sp>
        </mc:Choice>
        <mc:Fallback xmlns="">
          <p:sp>
            <p:nvSpPr>
              <p:cNvPr id="3" name="Content Placeholder 2"/>
              <p:cNvSpPr>
                <a:spLocks noGrp="1" noRot="1" noChangeAspect="1" noMove="1" noResize="1" noEditPoints="1" noAdjustHandles="1" noChangeArrowheads="1" noChangeShapeType="1" noTextEdit="1"/>
              </p:cNvSpPr>
              <p:nvPr>
                <p:ph idx="1"/>
              </p:nvPr>
            </p:nvSpPr>
            <p:spPr>
              <a:blipFill rotWithShape="0">
                <a:blip r:embed="rId2"/>
                <a:stretch>
                  <a:fillRect l="-1043" t="-2241"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33420687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Scientific Notation: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The first number has to be: 1 ≤ x ≤ </a:t>
            </a:r>
            <a:r>
              <a:rPr lang="en-US" dirty="0" smtClean="0"/>
              <a:t>9</a:t>
            </a:r>
            <a:endParaRPr lang="en-US" dirty="0"/>
          </a:p>
          <a:p>
            <a:r>
              <a:rPr lang="en-US" dirty="0"/>
              <a:t>Always multiply by 10 to some </a:t>
            </a:r>
            <a:r>
              <a:rPr lang="en-US" dirty="0" smtClean="0"/>
              <a:t>power </a:t>
            </a:r>
            <a:endParaRPr lang="en-US" dirty="0"/>
          </a:p>
          <a:p>
            <a:r>
              <a:rPr lang="en-US" dirty="0"/>
              <a:t>Negative powers make numbers </a:t>
            </a:r>
            <a:r>
              <a:rPr lang="en-US" dirty="0" smtClean="0"/>
              <a:t>smaller</a:t>
            </a:r>
            <a:endParaRPr lang="en-US" dirty="0"/>
          </a:p>
          <a:p>
            <a:r>
              <a:rPr lang="en-US" dirty="0"/>
              <a:t>Positive powers make numbers </a:t>
            </a:r>
            <a:r>
              <a:rPr lang="en-US" dirty="0" smtClean="0"/>
              <a:t>bigger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36988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Scientific Notation: 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Which </a:t>
            </a:r>
            <a:r>
              <a:rPr lang="en-US" dirty="0"/>
              <a:t>of the following are in </a:t>
            </a:r>
            <a:r>
              <a:rPr lang="en-US" b="1" dirty="0"/>
              <a:t>scientific notation</a:t>
            </a:r>
            <a:r>
              <a:rPr lang="en-US" dirty="0"/>
              <a:t>? 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56.7 </a:t>
            </a:r>
            <a:r>
              <a:rPr lang="en-US" dirty="0"/>
              <a:t>x 10</a:t>
            </a:r>
            <a:r>
              <a:rPr lang="en-US" baseline="30000" dirty="0"/>
              <a:t>3	</a:t>
            </a:r>
            <a:r>
              <a:rPr lang="en-US" dirty="0"/>
              <a:t>				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12.345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	6.9 </a:t>
            </a:r>
            <a:r>
              <a:rPr lang="en-US" dirty="0"/>
              <a:t>x 10</a:t>
            </a:r>
            <a:r>
              <a:rPr lang="en-US" baseline="30000" dirty="0"/>
              <a:t>2</a:t>
            </a:r>
            <a:r>
              <a:rPr lang="en-US" dirty="0"/>
              <a:t>					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1.7 </a:t>
            </a:r>
            <a:r>
              <a:rPr lang="en-US" dirty="0"/>
              <a:t>x 10</a:t>
            </a:r>
            <a:r>
              <a:rPr lang="en-US" baseline="30000" dirty="0"/>
              <a:t>-2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7.0 </a:t>
            </a:r>
            <a:r>
              <a:rPr lang="en-US" dirty="0"/>
              <a:t>x 10</a:t>
            </a:r>
            <a:r>
              <a:rPr lang="en-US" baseline="-25000" dirty="0"/>
              <a:t>10</a:t>
            </a:r>
            <a:r>
              <a:rPr lang="en-US" dirty="0"/>
              <a:t>					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8,902,506.5 </a:t>
            </a:r>
            <a:r>
              <a:rPr lang="en-US" dirty="0"/>
              <a:t>x 10</a:t>
            </a:r>
            <a:r>
              <a:rPr lang="en-US" baseline="30000" dirty="0"/>
              <a:t>-8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12565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to write numbers in Scientific Notation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Jump the decimal</a:t>
            </a:r>
          </a:p>
          <a:p>
            <a:r>
              <a:rPr lang="en-US" dirty="0" smtClean="0"/>
              <a:t>Count</a:t>
            </a:r>
          </a:p>
          <a:p>
            <a:r>
              <a:rPr lang="en-US" dirty="0" smtClean="0"/>
              <a:t>Follow the rules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49757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Scientific Notation: More 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 smtClean="0"/>
              <a:t>EXAMPLE: </a:t>
            </a:r>
          </a:p>
          <a:p>
            <a:pPr marL="0" indent="0" algn="ctr">
              <a:buNone/>
            </a:pPr>
            <a:r>
              <a:rPr lang="en-US" sz="4000" dirty="0" smtClean="0"/>
              <a:t>3,450,000,000</a:t>
            </a:r>
          </a:p>
          <a:p>
            <a:pPr marL="0" indent="0" algn="ctr">
              <a:buNone/>
            </a:pPr>
            <a:endParaRPr lang="en-US" dirty="0"/>
          </a:p>
          <a:p>
            <a:r>
              <a:rPr lang="en-US" dirty="0" smtClean="0"/>
              <a:t>How </a:t>
            </a:r>
            <a:r>
              <a:rPr lang="en-US" dirty="0"/>
              <a:t>many times did you move the decimal? _________</a:t>
            </a:r>
          </a:p>
          <a:p>
            <a:r>
              <a:rPr lang="en-US" dirty="0" smtClean="0"/>
              <a:t>What </a:t>
            </a:r>
            <a:r>
              <a:rPr lang="en-US" dirty="0"/>
              <a:t>direction: ___________</a:t>
            </a:r>
          </a:p>
          <a:p>
            <a:r>
              <a:rPr lang="en-US" dirty="0" smtClean="0"/>
              <a:t>What </a:t>
            </a:r>
            <a:r>
              <a:rPr lang="en-US" dirty="0"/>
              <a:t>power will the 10 be raised to? _____________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03799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Scientific Notation: More 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 smtClean="0"/>
              <a:t>EXAMPLE: </a:t>
            </a:r>
          </a:p>
          <a:p>
            <a:pPr marL="0" indent="0" algn="ctr">
              <a:buNone/>
            </a:pPr>
            <a:r>
              <a:rPr lang="en-US" sz="4000" dirty="0" smtClean="0"/>
              <a:t>0.0000000059</a:t>
            </a:r>
          </a:p>
          <a:p>
            <a:pPr marL="0" indent="0" algn="ctr">
              <a:buNone/>
            </a:pPr>
            <a:endParaRPr lang="en-US" dirty="0" smtClean="0"/>
          </a:p>
          <a:p>
            <a:r>
              <a:rPr lang="en-US" dirty="0" smtClean="0"/>
              <a:t>How many times did you move the decimal? _________</a:t>
            </a:r>
          </a:p>
          <a:p>
            <a:r>
              <a:rPr lang="en-US" dirty="0" smtClean="0"/>
              <a:t>What direction: ___________</a:t>
            </a:r>
          </a:p>
          <a:p>
            <a:r>
              <a:rPr lang="en-US" dirty="0" smtClean="0"/>
              <a:t>What power will the 10 be raised to? _____________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08049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Backwards Scientific Notation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Write the following “scientific notation” numbers in number form: </a:t>
            </a:r>
          </a:p>
          <a:p>
            <a:pPr marL="0" indent="0">
              <a:buNone/>
            </a:pPr>
            <a:r>
              <a:rPr lang="en-US" b="1" dirty="0" smtClean="0"/>
              <a:t>	</a:t>
            </a:r>
          </a:p>
          <a:p>
            <a:pPr marL="0" indent="0">
              <a:buNone/>
            </a:pPr>
            <a:r>
              <a:rPr lang="en-US" b="1" dirty="0"/>
              <a:t>	</a:t>
            </a:r>
            <a:r>
              <a:rPr lang="en-US" b="1" dirty="0" smtClean="0"/>
              <a:t>Example</a:t>
            </a:r>
            <a:r>
              <a:rPr lang="en-US" b="1" dirty="0"/>
              <a:t>: 7.95 x 10</a:t>
            </a:r>
            <a:r>
              <a:rPr lang="en-US" b="1" baseline="30000" dirty="0"/>
              <a:t>4</a:t>
            </a:r>
            <a:r>
              <a:rPr lang="en-US" b="1" dirty="0"/>
              <a:t> = 79,500</a:t>
            </a:r>
            <a:endParaRPr lang="en-US" dirty="0"/>
          </a:p>
          <a:p>
            <a:pPr marL="0" indent="0">
              <a:buNone/>
            </a:pPr>
            <a:r>
              <a:rPr lang="en-US" b="1" dirty="0" smtClean="0"/>
              <a:t>	Example</a:t>
            </a:r>
            <a:r>
              <a:rPr lang="en-US" b="1" dirty="0"/>
              <a:t>: 5.3 x 10</a:t>
            </a:r>
            <a:r>
              <a:rPr lang="en-US" b="1" baseline="30000" dirty="0"/>
              <a:t>-3</a:t>
            </a:r>
            <a:r>
              <a:rPr lang="en-US" b="1" dirty="0"/>
              <a:t> = 0.0053</a:t>
            </a:r>
            <a:endParaRPr lang="en-US" dirty="0"/>
          </a:p>
          <a:p>
            <a:pPr marL="0" lvl="0" indent="0">
              <a:buNone/>
            </a:pPr>
            <a:endParaRPr lang="en-US" dirty="0" smtClean="0"/>
          </a:p>
          <a:p>
            <a:pPr marL="0" lvl="0" indent="0">
              <a:buNone/>
            </a:pPr>
            <a:r>
              <a:rPr lang="en-US" dirty="0" smtClean="0"/>
              <a:t>8.97 </a:t>
            </a:r>
            <a:r>
              <a:rPr lang="en-US" dirty="0"/>
              <a:t>x 10</a:t>
            </a:r>
            <a:r>
              <a:rPr lang="en-US" baseline="30000" dirty="0"/>
              <a:t>5</a:t>
            </a:r>
            <a:r>
              <a:rPr lang="en-US" dirty="0"/>
              <a:t> = </a:t>
            </a:r>
          </a:p>
          <a:p>
            <a:pPr marL="0" indent="0">
              <a:buNone/>
            </a:pPr>
            <a:r>
              <a:rPr lang="en-US" dirty="0"/>
              <a:t> </a:t>
            </a:r>
          </a:p>
          <a:p>
            <a:pPr marL="0" lvl="0" indent="0">
              <a:buNone/>
            </a:pPr>
            <a:r>
              <a:rPr lang="en-US" dirty="0"/>
              <a:t>8.567 x 10</a:t>
            </a:r>
            <a:r>
              <a:rPr lang="en-US" baseline="30000" dirty="0"/>
              <a:t>-2</a:t>
            </a:r>
            <a:r>
              <a:rPr lang="en-US" dirty="0"/>
              <a:t> =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12741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171</TotalTime>
  <Words>151</Words>
  <Application>Microsoft Office PowerPoint</Application>
  <PresentationFormat>Widescreen</PresentationFormat>
  <Paragraphs>48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Cambria Math</vt:lpstr>
      <vt:lpstr>Office Theme</vt:lpstr>
      <vt:lpstr>Scientific Notation</vt:lpstr>
      <vt:lpstr>Scientific Notation</vt:lpstr>
      <vt:lpstr>Scientific Notation: Rules</vt:lpstr>
      <vt:lpstr>Scientific Notation: Practice</vt:lpstr>
      <vt:lpstr>How to write numbers in Scientific Notation</vt:lpstr>
      <vt:lpstr>Scientific Notation: More Practice</vt:lpstr>
      <vt:lpstr>Scientific Notation: More Practice</vt:lpstr>
      <vt:lpstr>Backwards Scientific Notation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Scientific Notation and Graphing</dc:title>
  <dc:creator>ECES21</dc:creator>
  <cp:lastModifiedBy>ECES21</cp:lastModifiedBy>
  <cp:revision>15</cp:revision>
  <dcterms:created xsi:type="dcterms:W3CDTF">2013-08-01T18:08:35Z</dcterms:created>
  <dcterms:modified xsi:type="dcterms:W3CDTF">2013-09-12T13:25:35Z</dcterms:modified>
</cp:coreProperties>
</file>

<file path=docProps/thumbnail.jpeg>
</file>